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9" r:id="rId6"/>
    <p:sldId id="268" r:id="rId7"/>
    <p:sldId id="279" r:id="rId8"/>
    <p:sldId id="261" r:id="rId9"/>
    <p:sldId id="262" r:id="rId10"/>
    <p:sldId id="283" r:id="rId11"/>
    <p:sldId id="284" r:id="rId12"/>
    <p:sldId id="263" r:id="rId13"/>
    <p:sldId id="280" r:id="rId14"/>
    <p:sldId id="264" r:id="rId15"/>
    <p:sldId id="265" r:id="rId16"/>
    <p:sldId id="281" r:id="rId17"/>
    <p:sldId id="271" r:id="rId18"/>
    <p:sldId id="273" r:id="rId19"/>
    <p:sldId id="275" r:id="rId20"/>
    <p:sldId id="282" r:id="rId21"/>
    <p:sldId id="276" r:id="rId22"/>
    <p:sldId id="277" r:id="rId23"/>
    <p:sldId id="27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5" autoAdjust="0"/>
    <p:restoredTop sz="83707" autoAdjust="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246901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Pending costs</a:t>
            </a:r>
            <a:r>
              <a:rPr lang="en-US" baseline="0" dirty="0"/>
              <a:t> per decision of board of trustees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360548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366106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236063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319520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314601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Fall 2015 Freshman Orientation - July 2015 </a:t>
            </a:r>
          </a:p>
        </p:txBody>
      </p:sp>
    </p:spTree>
    <p:extLst>
      <p:ext uri="{BB962C8B-B14F-4D97-AF65-F5344CB8AC3E}">
        <p14:creationId xmlns:p14="http://schemas.microsoft.com/office/powerpoint/2010/main" val="40173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ccounts.tcnj.edu/insurance/tuition-refund-insuran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stuaccts@tcnj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udentaccounts.tcnj.edu/authorized-payer-for-online-pay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card.com/us/gateway.html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884" y="1022464"/>
            <a:ext cx="11454938" cy="183711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OFFICE OF STUDENT ACCOUNTS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520" y="4214552"/>
            <a:ext cx="996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TCNJ!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Additional Online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663637"/>
              </p:ext>
            </p:extLst>
          </p:nvPr>
        </p:nvGraphicFramePr>
        <p:xfrm>
          <a:off x="1222570" y="1284668"/>
          <a:ext cx="9872664" cy="4941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6773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529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College Plan</a:t>
                      </a:r>
                      <a:endParaRPr lang="en-US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en-US" sz="2000" b="0" baseline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Payment</a:t>
                      </a:r>
                      <a:endParaRPr lang="en-US" sz="20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47422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Coming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Soon – July 19th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Online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electronic transfer process for a 529 payment from the college plan provider to the college on behalf of the student</a:t>
                      </a:r>
                      <a:endParaRPr lang="en-US" sz="16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Processing fees may apply.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Coming Soon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July 19th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funds using our third party provider, Transact, to assist with the wire process.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be fees associated with a wire transfer payment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6" y="3071759"/>
            <a:ext cx="2502825" cy="1662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466" y="3040572"/>
            <a:ext cx="2824682" cy="17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in Person &amp;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</a:p>
        </p:txBody>
      </p:sp>
      <p:pic>
        <p:nvPicPr>
          <p:cNvPr id="6" name="Graphic 5" descr="Open envelope">
            <a:extLst>
              <a:ext uri="{FF2B5EF4-FFF2-40B4-BE49-F238E27FC236}">
                <a16:creationId xmlns:a16="http://schemas.microsoft.com/office/drawing/2014/main" id="{A576E971-7C77-4EB7-88D9-68D59ACD4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95600" y="244867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1BDDE3-F957-4217-8D96-C12B89951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278105"/>
            <a:ext cx="11016343" cy="5216192"/>
          </a:xfrm>
        </p:spPr>
        <p:txBody>
          <a:bodyPr>
            <a:normAutofit/>
          </a:bodyPr>
          <a:lstStyle/>
          <a:p>
            <a:pPr marL="2976562" indent="0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may pay with </a:t>
            </a:r>
          </a:p>
          <a:p>
            <a:pPr marL="2976562" indent="0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Cash (in-person only with photo ID)</a:t>
            </a:r>
          </a:p>
          <a:p>
            <a:pPr marL="2976562" indent="0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Check</a:t>
            </a:r>
          </a:p>
          <a:p>
            <a:pPr marL="2976562" indent="0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Money order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Payment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by check, 529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college plan,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or money order may be sent to our bank’s lock box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:</a:t>
            </a:r>
          </a:p>
          <a:p>
            <a:pPr marL="45720" indent="0" algn="ctr">
              <a:buNone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The College of New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Jersey Lockbox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P. O. Box 23763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New York, NY 10087-3763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PLEASE do not send scholarship checks to the lock box.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name and TCNJ PAWS ID number must appear on the check.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sastu\AppData\Local\Microsoft\Windows\Temporary Internet Files\Content.IE5\QABJSEIH\MP900448665[1].jpg">
            <a:extLst>
              <a:ext uri="{FF2B5EF4-FFF2-40B4-BE49-F238E27FC236}">
                <a16:creationId xmlns:a16="http://schemas.microsoft.com/office/drawing/2014/main" id="{74099DEF-416C-4EF9-A47F-6CA12FE43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1415265"/>
            <a:ext cx="1625600" cy="12192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stu\AppData\Local\Microsoft\Windows\Temporary Internet Files\Content.IE5\CJH61PVA\MP900442381[1].jpg">
            <a:extLst>
              <a:ext uri="{FF2B5EF4-FFF2-40B4-BE49-F238E27FC236}">
                <a16:creationId xmlns:a16="http://schemas.microsoft.com/office/drawing/2014/main" id="{BEC6EE1D-B390-4BB8-A372-68E3FC01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00" y="5578542"/>
            <a:ext cx="136487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4866"/>
            <a:ext cx="9875520" cy="142599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Scholarships</a:t>
            </a:r>
            <a:r>
              <a:rPr lang="en-US" dirty="0" smtClean="0">
                <a:latin typeface="Rockwell" panose="02060603020205020403" pitchFamily="18" charset="0"/>
              </a:rPr>
              <a:t/>
            </a:r>
            <a:br>
              <a:rPr lang="en-US" dirty="0" smtClean="0">
                <a:latin typeface="Rockwell" panose="02060603020205020403" pitchFamily="18" charset="0"/>
              </a:rPr>
            </a:b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FACE4-DBE0-40CA-9FF0-6880B053A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30778"/>
            <a:ext cx="9872871" cy="50652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1900" b="1" dirty="0">
              <a:solidFill>
                <a:srgbClr val="002060"/>
              </a:solidFill>
              <a:latin typeface="Rockwell" panose="02060603020205020403" pitchFamily="18" charset="0"/>
              <a:ea typeface="Gulim" pitchFamily="34" charset="-127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do not send scholarship checks to our New York lockbox address.</a:t>
            </a:r>
          </a:p>
          <a:p>
            <a:pPr marL="45720" indent="0">
              <a:buNone/>
            </a:pPr>
            <a:endParaRPr lang="en-US" sz="1900" b="1" baseline="300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pPr marL="45720" indent="0"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should be send directly to TCNJ at the address below for reporting and posting into our student system (PAWS) on behalf of the student.</a:t>
            </a:r>
          </a:p>
          <a:p>
            <a:pPr marL="45720" indent="0">
              <a:buNone/>
            </a:pPr>
            <a:endParaRPr lang="en-US" sz="18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College of New Jersey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Student Accounts</a:t>
            </a:r>
            <a:endParaRPr lang="en-US" sz="18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O. Box 7718</a:t>
            </a:r>
          </a:p>
          <a:p>
            <a:pPr marL="45720" indent="0" algn="ctr">
              <a:buNone/>
            </a:pPr>
            <a:r>
              <a:rPr lang="en-US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Ewing, NJ 08628-0718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nsact | One Connected Exper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5336210"/>
            <a:ext cx="1807036" cy="10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4866"/>
            <a:ext cx="9875520" cy="135636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Tuition Payment Plan </a:t>
            </a:r>
            <a:r>
              <a:rPr lang="en-US" dirty="0" smtClean="0">
                <a:latin typeface="Rockwell" panose="02060603020205020403" pitchFamily="18" charset="0"/>
              </a:rPr>
              <a:t/>
            </a:r>
            <a:br>
              <a:rPr lang="en-US" dirty="0" smtClean="0">
                <a:latin typeface="Rockwell" panose="02060603020205020403" pitchFamily="18" charset="0"/>
              </a:rPr>
            </a:b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DFACE4-DBE0-40CA-9FF0-6880B053A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endParaRPr lang="en-US" sz="1900" b="1" dirty="0" smtClean="0">
              <a:solidFill>
                <a:srgbClr val="002060"/>
              </a:solidFill>
              <a:latin typeface="Rockwell" panose="02060603020205020403" pitchFamily="18" charset="0"/>
              <a:ea typeface="Gulim" pitchFamily="34" charset="-127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Covers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just the semester bill, enrollment fee of $25 per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semester</a:t>
            </a:r>
            <a:endParaRPr lang="en-US" sz="1800" i="1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Fall semester - July 25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 to December 25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Spring semester - January 25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 to June 25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Enrollment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begins July 18th for the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Fall semester and November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for the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Spring semester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 deadline for Fall: Early September , Spring: Early February</a:t>
            </a:r>
          </a:p>
          <a:p>
            <a:pPr algn="ctr">
              <a:buClr>
                <a:schemeClr val="accent1"/>
              </a:buClr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Payments due on the 25</a:t>
            </a:r>
            <a:r>
              <a:rPr lang="en-US" sz="1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of each month</a:t>
            </a:r>
          </a:p>
          <a:p>
            <a:pPr algn="ctr">
              <a:buClr>
                <a:schemeClr val="accent1"/>
              </a:buClr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No credit check or co-signer needed; this is NOT a loan</a:t>
            </a:r>
          </a:p>
          <a:p>
            <a:pPr>
              <a:buFont typeface="Courier New" pitchFamily="49" charset="0"/>
              <a:buChar char="o"/>
            </a:pPr>
            <a:endParaRPr lang="en-US" sz="1900" b="1" baseline="30000" dirty="0">
              <a:solidFill>
                <a:srgbClr val="002060"/>
              </a:solidFill>
              <a:latin typeface="Rockwell" panose="02060603020205020403" pitchFamily="18" charset="0"/>
            </a:endParaRPr>
          </a:p>
          <a:p>
            <a:endParaRPr lang="en-US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C482B164-69C1-4D3A-AD69-CB91038B1998}"/>
              </a:ext>
            </a:extLst>
          </p:cNvPr>
          <p:cNvSpPr/>
          <p:nvPr/>
        </p:nvSpPr>
        <p:spPr>
          <a:xfrm>
            <a:off x="2886855" y="1371600"/>
            <a:ext cx="6096000" cy="685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 Plan – Fall and Spring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Months each semester / 6 Payments</a:t>
            </a:r>
          </a:p>
        </p:txBody>
      </p:sp>
      <p:pic>
        <p:nvPicPr>
          <p:cNvPr id="2050" name="Picture 2" descr="Transact | One Connected Exper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2" y="5336210"/>
            <a:ext cx="1807036" cy="10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Injury and Sickness Insurance Plan (SISIP)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300" y="1830881"/>
            <a:ext cx="251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Annual Undergraduate  Cost $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2,611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Billed only in the fall semester </a:t>
            </a:r>
          </a:p>
          <a:p>
            <a:pPr algn="ctr"/>
            <a:endParaRPr lang="en-US" dirty="0"/>
          </a:p>
        </p:txBody>
      </p:sp>
      <p:pic>
        <p:nvPicPr>
          <p:cNvPr id="6" name="Picture 2" descr="C:\Users\sastu\AppData\Local\Microsoft\Windows\Temporary Internet Files\Content.IE5\QABJSEIH\MC900413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58" y="2902228"/>
            <a:ext cx="2162700" cy="18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03" y="2076952"/>
            <a:ext cx="7168567" cy="40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2908" y="1"/>
            <a:ext cx="8229600" cy="114300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Tuition Insurance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327238"/>
            <a:ext cx="8458200" cy="1492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Tuition Refund Insurance, through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GradGuard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covers the cost of tuition and related fees should a student have to withdraw or take a leave of absence from the College for unexpected health-related reasons.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based on amount of coverage desired. </a:t>
            </a: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06889"/>
              </p:ext>
            </p:extLst>
          </p:nvPr>
        </p:nvGraphicFramePr>
        <p:xfrm>
          <a:off x="2286000" y="2743198"/>
          <a:ext cx="7696200" cy="21945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5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Withdrawal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Cycle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TCNJ Refund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Pays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Refund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Sept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Sept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Oct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Oct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endParaRPr lang="en-US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19400" y="5131553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Enrollment into the Tuition Refund Insurance policy must be completed by the first day of the Fall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61465" y="5978184"/>
            <a:ext cx="9120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                             Visit:  </a:t>
            </a:r>
            <a:endParaRPr lang="en-US" dirty="0"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1066800"/>
            <a:ext cx="84582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58836" y="5978184"/>
            <a:ext cx="8577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://studentaccounts.tcnj.edu/insurance/tuition-refund-insurance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GradGuard Renters Insurance for College Students Review - College Educ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94" y="5553998"/>
            <a:ext cx="1787237" cy="9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381000"/>
            <a:ext cx="8229600" cy="990600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49639" y="1456129"/>
            <a:ext cx="0" cy="43660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76868" y="1451069"/>
            <a:ext cx="0" cy="43711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778280" y="1564984"/>
            <a:ext cx="2616765" cy="714718"/>
            <a:chOff x="1276350" y="1835517"/>
            <a:chExt cx="2616765" cy="714718"/>
          </a:xfrm>
        </p:grpSpPr>
        <p:sp>
          <p:nvSpPr>
            <p:cNvPr id="9" name="Oval 8"/>
            <p:cNvSpPr/>
            <p:nvPr/>
          </p:nvSpPr>
          <p:spPr>
            <a:xfrm>
              <a:off x="1276350" y="1835517"/>
              <a:ext cx="2616765" cy="7147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1659565" y="1931264"/>
              <a:ext cx="1850333" cy="50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Parents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7705508" y="1564984"/>
            <a:ext cx="2616765" cy="7946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4"/>
          <p:cNvSpPr/>
          <p:nvPr/>
        </p:nvSpPr>
        <p:spPr>
          <a:xfrm>
            <a:off x="8142633" y="1703453"/>
            <a:ext cx="1850333" cy="50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Freshmen Residents</a:t>
            </a:r>
          </a:p>
        </p:txBody>
      </p:sp>
      <p:sp>
        <p:nvSpPr>
          <p:cNvPr id="13" name="Oval 12"/>
          <p:cNvSpPr/>
          <p:nvPr/>
        </p:nvSpPr>
        <p:spPr>
          <a:xfrm>
            <a:off x="1869995" y="1547816"/>
            <a:ext cx="2616765" cy="7147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4"/>
          <p:cNvSpPr/>
          <p:nvPr/>
        </p:nvSpPr>
        <p:spPr>
          <a:xfrm>
            <a:off x="2288216" y="1706183"/>
            <a:ext cx="1850333" cy="3553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1" y="2313503"/>
            <a:ext cx="27318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have a vehicle on campus with a valid decal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Decals are ordered through CARS, our web-based parking system in early August. In-person requests are not accepted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rgbClr val="002060"/>
              </a:solidFill>
            </a:endParaRPr>
          </a:p>
          <a:p>
            <a:pPr marL="114300" algn="r"/>
            <a:r>
              <a:rPr lang="en-US" dirty="0">
                <a:solidFill>
                  <a:srgbClr val="002060"/>
                </a:solidFill>
              </a:rPr>
              <a:t>        </a:t>
            </a:r>
          </a:p>
          <a:p>
            <a:pPr marL="114300"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799" y="2359670"/>
            <a:ext cx="3412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eligible to have  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car on campus,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however certain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exceptions may be   </a:t>
            </a:r>
          </a:p>
          <a:p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granted.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://parking.tcnj.edu/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purchase up to two weekly passes to park on campus each semester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1" y="2313504"/>
            <a:ext cx="27468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obtain a Visitor’s pass from the Information Booth in front of Trenton Hall or Campus Police</a:t>
            </a:r>
          </a:p>
        </p:txBody>
      </p:sp>
      <p:pic>
        <p:nvPicPr>
          <p:cNvPr id="4098" name="Picture 2" descr="Parking Lot Insurance | Get Matched with an Agent | Trusted Cho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7" y="5457567"/>
            <a:ext cx="2005842" cy="10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arking in Hobo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5282916"/>
            <a:ext cx="1264065" cy="126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66502"/>
            <a:ext cx="8229600" cy="130509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A CAR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FA7AC2E4-7809-4CB4-AB57-3D389EAD0BD3-L0-001.jpeg" descr="FA7AC2E4-7809-4CB4-AB57-3D389EAD0BD3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04" y="1091647"/>
            <a:ext cx="6152642" cy="2322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2F2BEE7-6AF3-4FFB-94B5-1C0313383A9E-L0-001.jpeg" descr="02F2BEE7-6AF3-4FFB-94B5-1C0313383A9E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792" y="3475000"/>
            <a:ext cx="3920605" cy="1558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92077DDF-8A03-451E-B47B-8D1964E10E59-L0-001.jpeg" descr="92077DDF-8A03-451E-B47B-8D1964E10E59-L0-00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147" y="5033535"/>
            <a:ext cx="4773885" cy="1417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Par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5" y="5910349"/>
            <a:ext cx="857004" cy="6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Wide Is A Parking Space? | Propark Mobil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7" y="5724890"/>
            <a:ext cx="1240160" cy="8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TCNJ Student ID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809" y="1690913"/>
            <a:ext cx="3668859" cy="44497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TCNJ student ID is used for: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916600" y="1843402"/>
            <a:ext cx="2328320" cy="1614291"/>
            <a:chOff x="3548531" y="2388632"/>
            <a:chExt cx="2057400" cy="1487119"/>
          </a:xfrm>
        </p:grpSpPr>
        <p:sp>
          <p:nvSpPr>
            <p:cNvPr id="6" name="Oval 5"/>
            <p:cNvSpPr/>
            <p:nvPr/>
          </p:nvSpPr>
          <p:spPr>
            <a:xfrm>
              <a:off x="3817831" y="2388632"/>
              <a:ext cx="1676400" cy="14871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48531" y="2751261"/>
              <a:ext cx="2057400" cy="59541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173038" indent="-173038" algn="ctr"/>
              <a:r>
                <a:rPr lang="en-US" b="1" dirty="0">
                  <a:solidFill>
                    <a:schemeClr val="bg1"/>
                  </a:solidFill>
                  <a:latin typeface="Rockwell" panose="02060603020205020403" pitchFamily="18" charset="0"/>
                  <a:ea typeface="Gulim" pitchFamily="34" charset="-127"/>
                </a:rPr>
                <a:t>   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Photo </a:t>
              </a:r>
              <a:endPara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  <a:p>
              <a:pPr marL="173038" indent="-173038"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   identification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82563" y="4145270"/>
            <a:ext cx="2061616" cy="1834154"/>
            <a:chOff x="5943161" y="4258695"/>
            <a:chExt cx="1914877" cy="1674252"/>
          </a:xfrm>
        </p:grpSpPr>
        <p:sp>
          <p:nvSpPr>
            <p:cNvPr id="8" name="Oval 7"/>
            <p:cNvSpPr/>
            <p:nvPr/>
          </p:nvSpPr>
          <p:spPr>
            <a:xfrm>
              <a:off x="5943161" y="4258695"/>
              <a:ext cx="1914877" cy="1674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43161" y="4743074"/>
              <a:ext cx="1909938" cy="84283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 to your meal plan in the Eickhoff Dining Hall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5884" y="1476162"/>
            <a:ext cx="2406316" cy="2168088"/>
            <a:chOff x="336884" y="3062061"/>
            <a:chExt cx="2406316" cy="2168088"/>
          </a:xfrm>
        </p:grpSpPr>
        <p:sp>
          <p:nvSpPr>
            <p:cNvPr id="9" name="Oval 8"/>
            <p:cNvSpPr/>
            <p:nvPr/>
          </p:nvSpPr>
          <p:spPr>
            <a:xfrm>
              <a:off x="336884" y="3062061"/>
              <a:ext cx="2406316" cy="216808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942" y="3680360"/>
              <a:ext cx="2362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Entrance to campus buildings, fitness facilities, and labs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45445" y="3270328"/>
            <a:ext cx="1627841" cy="1290935"/>
            <a:chOff x="3695700" y="2362200"/>
            <a:chExt cx="1905000" cy="1487119"/>
          </a:xfrm>
        </p:grpSpPr>
        <p:sp>
          <p:nvSpPr>
            <p:cNvPr id="17" name="Oval 16"/>
            <p:cNvSpPr/>
            <p:nvPr/>
          </p:nvSpPr>
          <p:spPr>
            <a:xfrm>
              <a:off x="3810000" y="2362200"/>
              <a:ext cx="1676400" cy="148711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95700" y="2655497"/>
              <a:ext cx="1905000" cy="744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173038" indent="-173038"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Library</a:t>
              </a:r>
            </a:p>
            <a:p>
              <a:pPr marL="173038" indent="-173038"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itchFamily="34" charset="-127"/>
                  <a:cs typeface="Times New Roman" panose="02020603050405020304" pitchFamily="18" charset="0"/>
                </a:rPr>
                <a:t>services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12499" y="3644250"/>
            <a:ext cx="1954979" cy="1758477"/>
            <a:chOff x="1921375" y="4605818"/>
            <a:chExt cx="1954979" cy="1674252"/>
          </a:xfrm>
        </p:grpSpPr>
        <p:sp>
          <p:nvSpPr>
            <p:cNvPr id="20" name="Oval 19"/>
            <p:cNvSpPr/>
            <p:nvPr/>
          </p:nvSpPr>
          <p:spPr>
            <a:xfrm>
              <a:off x="1961477" y="4605818"/>
              <a:ext cx="1914877" cy="167425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21375" y="5051323"/>
              <a:ext cx="1914877" cy="61537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Admittance 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campus events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39338" y="6094152"/>
            <a:ext cx="7323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If lost/stolen, a new TCNJ ID can be obtained from the Office of Student Accounts in Green Hall 119 for a </a:t>
            </a:r>
            <a:r>
              <a:rPr 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fee</a:t>
            </a:r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          </a:t>
            </a:r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81" y="2481678"/>
            <a:ext cx="1900334" cy="127046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83809" y="4232819"/>
            <a:ext cx="1497591" cy="129093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Get-It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43716" r="72426" b="45689"/>
          <a:stretch>
            <a:fillRect/>
          </a:stretch>
        </p:blipFill>
        <p:spPr bwMode="auto">
          <a:xfrm>
            <a:off x="4593475" y="495992"/>
            <a:ext cx="29717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2589" y="2812197"/>
            <a:ext cx="9825643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policy may allow you to transfer up to $600 per semester onto your Get-it Card for educational purchases at the bookstore such as: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n"/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Get-it Card transfer forms are available on the Student Accounts website at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http://studentaccounts.tcnj.edu/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in Green Hall 119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credit balance can be transferred 2 weeks prior to the beginning of classes.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8375" y="180109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Money for Books / Supplies – Excess Financial Aid or Overpayment ??</a:t>
            </a:r>
          </a:p>
        </p:txBody>
      </p:sp>
    </p:spTree>
    <p:extLst>
      <p:ext uri="{BB962C8B-B14F-4D97-AF65-F5344CB8AC3E}">
        <p14:creationId xmlns:p14="http://schemas.microsoft.com/office/powerpoint/2010/main" val="10601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Discussion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7848600" cy="41910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User </a:t>
            </a:r>
          </a:p>
          <a:p>
            <a:pPr>
              <a:buClr>
                <a:srgbClr val="00206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 of Attendance</a:t>
            </a:r>
          </a:p>
          <a:p>
            <a:pPr>
              <a:buClr>
                <a:srgbClr val="00206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Viewing the Bill / Payment Methods</a:t>
            </a:r>
          </a:p>
          <a:p>
            <a:pPr>
              <a:buClr>
                <a:srgbClr val="00206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Authorized Payer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Parking</a:t>
            </a:r>
          </a:p>
          <a:p>
            <a:pPr>
              <a:buClr>
                <a:srgbClr val="00206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endParaRPr lang="en-US" sz="3000" dirty="0">
              <a:solidFill>
                <a:srgbClr val="002060"/>
              </a:solidFill>
            </a:endParaRPr>
          </a:p>
          <a:p>
            <a:pPr marL="0" indent="0">
              <a:buClr>
                <a:srgbClr val="002060"/>
              </a:buClr>
              <a:buNone/>
            </a:pP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996" y="39069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Your Assistance – Student Account Tutorials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91" y="1014814"/>
            <a:ext cx="7589519" cy="4853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085" y="4389120"/>
            <a:ext cx="3591098" cy="22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Office of Student Accounts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Hall-Room 119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105C2-7C5D-4C61-B9E1-6B9F30C7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92" y="1801289"/>
            <a:ext cx="9566442" cy="4674325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sz="1900" u="sng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Academic Year Office Hours:</a:t>
            </a:r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Monday - Friday 8:30am to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4:30pm</a:t>
            </a:r>
          </a:p>
          <a:p>
            <a:pPr marL="45720" indent="0" algn="ctr">
              <a:buNone/>
            </a:pPr>
            <a:endParaRPr lang="en-US" sz="1900" dirty="0"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u="sng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Summer Office Hours:</a:t>
            </a:r>
            <a:endParaRPr lang="en-US" sz="19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July 10</a:t>
            </a:r>
            <a:r>
              <a:rPr lang="en-US" sz="19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- August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11</a:t>
            </a:r>
            <a:r>
              <a:rPr lang="en-US" sz="19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Monday-Thursday 8:00am- 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4:30pm</a:t>
            </a:r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College offices are closed Fridays in the summer </a:t>
            </a:r>
            <a:endParaRPr lang="en-US" sz="1900" dirty="0" smtClean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(</a:t>
            </a:r>
            <a:r>
              <a:rPr lang="en-US" sz="190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July 14</a:t>
            </a:r>
            <a:r>
              <a:rPr lang="en-US" sz="1900" baseline="3000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90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, 21</a:t>
            </a:r>
            <a:r>
              <a:rPr lang="en-US" sz="1900" baseline="3000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st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, 28</a:t>
            </a:r>
            <a:r>
              <a:rPr lang="en-US" sz="19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, August 4</a:t>
            </a:r>
            <a:r>
              <a:rPr lang="en-US" sz="19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 ,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11</a:t>
            </a:r>
            <a:r>
              <a:rPr lang="en-US" sz="19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th</a:t>
            </a:r>
            <a:r>
              <a:rPr lang="en-US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)</a:t>
            </a:r>
          </a:p>
          <a:p>
            <a:pPr marL="45720" indent="0" algn="ctr">
              <a:buNone/>
            </a:pPr>
            <a:endParaRPr lang="en-US" sz="19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fr-F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Information:</a:t>
            </a:r>
          </a:p>
          <a:p>
            <a:pPr marL="45720" indent="0" algn="ctr">
              <a:buNone/>
            </a:pPr>
            <a:r>
              <a:rPr lang="fr-FR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Phone: 609.771.2172 Fax: 609.637.5111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fr-FR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fr-FR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stuaccts@tcnj.edu</a:t>
            </a:r>
            <a:r>
              <a:rPr lang="fr-FR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19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fr-FR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9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fr-FR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044" y="2013791"/>
            <a:ext cx="3258686" cy="1983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48" y="4613564"/>
            <a:ext cx="2316480" cy="14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9875520" cy="13563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User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B02BC-CB10-4701-8FD4-43C74937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85" y="1137558"/>
            <a:ext cx="9872871" cy="4980214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Tx/>
              <a:buChar char="-"/>
            </a:pPr>
            <a:endParaRPr lang="en-US" sz="2400" dirty="0">
              <a:solidFill>
                <a:schemeClr val="accent3">
                  <a:lumMod val="50000"/>
                </a:schemeClr>
              </a:solidFill>
              <a:ea typeface="Gulim" pitchFamily="34" charset="-127"/>
            </a:endParaRPr>
          </a:p>
          <a:p>
            <a:pPr marL="285750" indent="-285750">
              <a:buFontTx/>
              <a:buChar char="-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By law, TCNJ can only communicate billing and payment information to the registered TCNJ student.</a:t>
            </a:r>
          </a:p>
          <a:p>
            <a:endParaRPr lang="en-US" sz="3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Student’s can grant permission for their parent(s) or guardian(s) to have access to their account and the ability to communicate with college officials through our Authorized User feature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.</a:t>
            </a:r>
            <a:endParaRPr lang="en-US" sz="3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We operate in accordance to the Family Educational Rights and Privacy Act (FERPA) from 1974</a:t>
            </a:r>
          </a:p>
          <a:p>
            <a:pPr marL="285750" indent="-285750">
              <a:buFontTx/>
              <a:buChar char="-"/>
            </a:pPr>
            <a:endParaRPr lang="en-US" sz="3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For more information on FERPA, please visit: http://recreg.tcnj.edu/student-privacy-rights/#what </a:t>
            </a:r>
            <a:endParaRPr lang="en-US" sz="3800" dirty="0">
              <a:ln w="18415" cmpd="sng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80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For more information on TCNJ’s Authorized User feature, please visit: http://authorizeduser.tcnj.edu/</a:t>
            </a:r>
          </a:p>
          <a:p>
            <a:endParaRPr lang="en-US" dirty="0"/>
          </a:p>
        </p:txBody>
      </p:sp>
      <p:pic>
        <p:nvPicPr>
          <p:cNvPr id="1026" name="Picture 2" descr="Old Phone Stock Photo - Download Image Now - Telephone, Old, The Past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" y="5519651"/>
            <a:ext cx="1519627" cy="10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mission Slips in the Workplace...how many do you write? — Navigating  Challenging Dia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73" y="5353397"/>
            <a:ext cx="1067424" cy="12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4" y="231140"/>
            <a:ext cx="10248292" cy="13563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SIGNING UP AN AUTHORIZED USER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0B02BC-CB10-4701-8FD4-43C74937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85" y="1137558"/>
            <a:ext cx="9872871" cy="498021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en-US" sz="2400" dirty="0">
              <a:solidFill>
                <a:schemeClr val="accent3">
                  <a:lumMod val="50000"/>
                </a:schemeClr>
              </a:solidFill>
              <a:ea typeface="Gulim" pitchFamily="34" charset="-127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026" name="Picture 2" descr="Old Phone Stock Photo - Download Image Now - Telephone, Old, The Past - 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" y="5519651"/>
            <a:ext cx="1519627" cy="10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mission Slips in the Workplace...how many do you write? — Navigating  Challenging Dial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73" y="5353397"/>
            <a:ext cx="1067424" cy="12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6C41013-992C-4256-BB02-4712880812AF-L0-001.jpeg" descr="06C41013-992C-4256-BB02-4712880812AF-L0-0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957" y="1330036"/>
            <a:ext cx="4386704" cy="4023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8AD517F-73BA-48FE-80AE-063E343ED077-L0-001.jpeg" descr="08AD517F-73BA-48FE-80AE-063E343ED077-L0-00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813" y="1330036"/>
            <a:ext cx="4898272" cy="39998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90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4" y="243840"/>
            <a:ext cx="10970032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 Direct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755CF7-C5D2-412F-8493-C55237F5F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009648"/>
              </p:ext>
            </p:extLst>
          </p:nvPr>
        </p:nvGraphicFramePr>
        <p:xfrm>
          <a:off x="1646906" y="1600200"/>
          <a:ext cx="8458200" cy="18412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229">
                <a:tc>
                  <a:txBody>
                    <a:bodyPr/>
                    <a:lstStyle/>
                    <a:p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-State</a:t>
                      </a:r>
                      <a:endPara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en-U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en-US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r>
                        <a:rPr lang="en-U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en-US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7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7,353.00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7,353.00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14,706.00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7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lang="en-US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1,999.50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1,999.50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3,999.00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7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Room &amp; Board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7,665.96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7,665.96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15,331.92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7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$17,018.46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$17,018.46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34,036.92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676EC6-9635-4507-BEC1-F91F86FE9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35551"/>
              </p:ext>
            </p:extLst>
          </p:nvPr>
        </p:nvGraphicFramePr>
        <p:xfrm>
          <a:off x="1646905" y="3526972"/>
          <a:ext cx="8458200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Out-of-State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</a:t>
                      </a:r>
                      <a:r>
                        <a:rPr lang="en-US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’23</a:t>
                      </a:r>
                      <a:endPara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r>
                        <a:rPr lang="en-US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en-US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Rockwell"/>
                        </a:defRPr>
                      </a:lvl9pPr>
                    </a:lstStyle>
                    <a:p>
                      <a:pPr algn="ctr"/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10,294.50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10,294.50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19,796.24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Fees 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1,999.50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1,999.50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3,999.00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Room &amp; Board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7,665.96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7,665.96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  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15,331.92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19,959.96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$ 19,959.96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Rockwell"/>
                        </a:defRPr>
                      </a:lvl9pPr>
                    </a:lstStyle>
                    <a:p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$</a:t>
                      </a:r>
                      <a:r>
                        <a:rPr kumimoji="0" lang="en-US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b="1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39,919.92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D7207D1-6A6B-49AF-9369-623407C3AE16}"/>
              </a:ext>
            </a:extLst>
          </p:cNvPr>
          <p:cNvSpPr txBox="1"/>
          <p:nvPr/>
        </p:nvSpPr>
        <p:spPr>
          <a:xfrm>
            <a:off x="859972" y="5573486"/>
            <a:ext cx="1121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 Student Health Insurance - $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fall fees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increase by this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if a  </a:t>
            </a: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waiver is not submitted and approved.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Cost of room and an average meal plan.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differs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meal plan selected.</a:t>
            </a:r>
          </a:p>
        </p:txBody>
      </p:sp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82" y="131226"/>
            <a:ext cx="9875520" cy="2229589"/>
          </a:xfrm>
        </p:spPr>
        <p:txBody>
          <a:bodyPr>
            <a:normAutofit fontScale="90000"/>
          </a:bodyPr>
          <a:lstStyle/>
          <a:p>
            <a:pPr algn="ctr" eaLnBrk="0" hangingPunct="0">
              <a:lnSpc>
                <a:spcPct val="10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Due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ACADEMIC YEAR 2023 - 2024 BILLING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CALENDAR</a:t>
            </a:r>
            <a:b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</a:br>
            <a:r>
              <a:rPr lang="en-US" sz="1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/>
            </a:r>
            <a:br>
              <a:rPr lang="en-US" sz="1800" i="1" u="sng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Students are responsible for checking PAWS on a regular basis as it is possible for changes to occur between billing cycles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Online: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https://studentaccounts.tcnj.edu/billing/billing-calendar/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</a:b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D3DA7-2FD8-4908-BA58-0D93FD350808}"/>
              </a:ext>
            </a:extLst>
          </p:cNvPr>
          <p:cNvSpPr txBox="1"/>
          <p:nvPr/>
        </p:nvSpPr>
        <p:spPr>
          <a:xfrm>
            <a:off x="703099" y="4723605"/>
            <a:ext cx="10450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600" dirty="0" smtClean="0">
              <a:solidFill>
                <a:srgbClr val="002060"/>
              </a:solidFill>
              <a:latin typeface="Rockwell" panose="02060603020205020403" pitchFamily="18" charset="0"/>
              <a:ea typeface="Gulim" pitchFamily="34" charset="-127"/>
              <a:cs typeface="Times New Roman" pitchFamily="18" charset="0"/>
            </a:endParaRPr>
          </a:p>
          <a:p>
            <a:pPr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An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official TCNJ email will be sent to students advising them to check their student account in PAWS to view their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bill. All billing notifications are done electronically via e-mail.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pPr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Gulim" pitchFamily="34" charset="-127"/>
                <a:cs typeface="Times New Roman" panose="02020603050405020304" pitchFamily="18" charset="0"/>
              </a:rPr>
              <a:t>Students are responsible for notifying the responsible bill payer and/or signing up the responsible bill payer to receive e-mail billing notifications.  </a:t>
            </a:r>
          </a:p>
          <a:p>
            <a:pPr algn="ctr" eaLnBrk="0" hangingPunct="0"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600" u="sng" dirty="0">
              <a:solidFill>
                <a:srgbClr val="002060"/>
              </a:solidFill>
              <a:latin typeface="Times New Roman" panose="02020603050405020304" pitchFamily="18" charset="0"/>
              <a:ea typeface="Gulim" pitchFamily="34" charset="-127"/>
              <a:cs typeface="Times New Roman" panose="02020603050405020304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51" y="2152997"/>
            <a:ext cx="7107382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4811" y="376844"/>
            <a:ext cx="9875520" cy="77031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View Your Bill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9F8527AC-9E08-47B0-8F6B-B38923C4B558-L0-001.jpeg" descr="9F8527AC-9E08-47B0-8F6B-B38923C4B558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70" y="1667205"/>
            <a:ext cx="4117796" cy="4357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71FD1F51-83F3-4855-88BB-8655D3378235-L0-001.png" descr="71FD1F51-83F3-4855-88BB-8655D3378235-L0-001.png"/>
          <p:cNvPicPr>
            <a:picLocks noChangeAspect="1"/>
          </p:cNvPicPr>
          <p:nvPr/>
        </p:nvPicPr>
        <p:blipFill>
          <a:blip r:embed="rId3"/>
          <a:srcRect t="5079" b="5079"/>
          <a:stretch>
            <a:fillRect/>
          </a:stretch>
        </p:blipFill>
        <p:spPr>
          <a:xfrm>
            <a:off x="6498390" y="1624572"/>
            <a:ext cx="3875894" cy="474142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87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4811" y="376844"/>
            <a:ext cx="9875520" cy="770313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Authorized Payer – Online Payments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331" y="1147157"/>
            <a:ext cx="175344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 parent/guardian/ grandparent to assist with paying your semester tuition bill online.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your responsibility to invite them via our Transact payment gateway to become Authorized Payers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our Authorized User website for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details: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https://studentaccounts.tcnj.edu/authorized-payer-for-online-payments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 / Guardians / Grandparents: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you receive the invitation from your student, you will create a log-in that will be used to authenticate you to make a payment.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more secure and robust payment experience for the payer. 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ntegrated campus payment solutions| Trans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230" y="4778189"/>
            <a:ext cx="1346201" cy="16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TILITY BILL PAYMENT – TOWN OF SHIPSHEW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98067"/>
            <a:ext cx="1254861" cy="8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Online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Methods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373206"/>
              </p:ext>
            </p:extLst>
          </p:nvPr>
        </p:nvGraphicFramePr>
        <p:xfrm>
          <a:off x="1222570" y="1284668"/>
          <a:ext cx="9872664" cy="507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67732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Credit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E-Check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447422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Credit card payment are only accepted electronically 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via our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student system (PAWS)</a:t>
                      </a: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    TCNJ accepts</a:t>
                      </a: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Gulim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Our credit card processor currently charges a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2.85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convenience/service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fee. International payments charged 4.25%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convenience/service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fee.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Our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hird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party vendor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retains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convenience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funds can be debited from a U.S. checking or savings bank account in U.S. dollars. </a:t>
                      </a: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Gulim" pitchFamily="34" charset="-127"/>
                          <a:cs typeface="Times New Roman" panose="02020603050405020304" pitchFamily="18" charset="0"/>
                        </a:rPr>
                        <a:t>Please be sure to have your routing and checking account number readily available to complete this transaction.</a:t>
                      </a: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Checks drawn off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 of credit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(money market checks or home equity checks) are not accepted.***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6" name="Picture 11" descr="http://www.omegagivingclub.com/images/check_routing.gif">
            <a:extLst>
              <a:ext uri="{FF2B5EF4-FFF2-40B4-BE49-F238E27FC236}">
                <a16:creationId xmlns:a16="http://schemas.microsoft.com/office/drawing/2014/main" id="{020FA1EE-0533-44BF-97FE-530F60FF0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8577" t="7261" r="7959" b="6108"/>
          <a:stretch/>
        </p:blipFill>
        <p:spPr bwMode="auto">
          <a:xfrm>
            <a:off x="6674889" y="3728686"/>
            <a:ext cx="3962400" cy="16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MasterCard">
            <a:hlinkClick r:id="rId3"/>
            <a:extLst>
              <a:ext uri="{FF2B5EF4-FFF2-40B4-BE49-F238E27FC236}">
                <a16:creationId xmlns:a16="http://schemas.microsoft.com/office/drawing/2014/main" id="{D533BA9B-7D39-4614-81A1-90E7D478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659" y="3027916"/>
            <a:ext cx="1281239" cy="8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1.gif">
            <a:extLst>
              <a:ext uri="{FF2B5EF4-FFF2-40B4-BE49-F238E27FC236}">
                <a16:creationId xmlns:a16="http://schemas.microsoft.com/office/drawing/2014/main" id="{BD65AF1F-D97D-4DD6-8861-CF9985625A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8092" y="3027916"/>
            <a:ext cx="1263561" cy="82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icture2.jpg">
            <a:extLst>
              <a:ext uri="{FF2B5EF4-FFF2-40B4-BE49-F238E27FC236}">
                <a16:creationId xmlns:a16="http://schemas.microsoft.com/office/drawing/2014/main" id="{E009B4BC-3CCA-4666-A00A-2A3DC4ECB89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3659" y="3827462"/>
            <a:ext cx="1314865" cy="80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1BF0300-882E-4DAD-B8FC-1DC82AF9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898" y="3845403"/>
            <a:ext cx="1263561" cy="80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6CA70E-ED75-4FF0-A862-8EF12B737755}">
  <ds:schemaRefs>
    <ds:schemaRef ds:uri="http://schemas.microsoft.com/office/2006/documentManagement/types"/>
    <ds:schemaRef ds:uri="http://purl.org/dc/terms/"/>
    <ds:schemaRef ds:uri="http://purl.org/dc/dcmitype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0</TotalTime>
  <Words>1506</Words>
  <Application>Microsoft Office PowerPoint</Application>
  <PresentationFormat>Widescreen</PresentationFormat>
  <Paragraphs>285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Courier New</vt:lpstr>
      <vt:lpstr>Gulim</vt:lpstr>
      <vt:lpstr>Rockwell</vt:lpstr>
      <vt:lpstr>Tahoma</vt:lpstr>
      <vt:lpstr>Times New Roman</vt:lpstr>
      <vt:lpstr>Wingdings</vt:lpstr>
      <vt:lpstr>Basis</vt:lpstr>
      <vt:lpstr>THE OFFICE OF STUDENT ACCOUNTS</vt:lpstr>
      <vt:lpstr>Today’s Discussion</vt:lpstr>
      <vt:lpstr>Authorized User Access</vt:lpstr>
      <vt:lpstr>SIGNING UP AN AUTHORIZED USER </vt:lpstr>
      <vt:lpstr>2023-2024 Undergrad Direct Cost </vt:lpstr>
      <vt:lpstr>Bill Due Dates ACADEMIC YEAR 2023 - 2024 BILLING CALENDAR  Students are responsible for checking PAWS on a regular basis as it is possible for changes to occur between billing cycles. Online: https://studentaccounts.tcnj.edu/billing/billing-calendar/ </vt:lpstr>
      <vt:lpstr>How to View Your Bill</vt:lpstr>
      <vt:lpstr>Authorized Payer – Online Payments</vt:lpstr>
      <vt:lpstr>               Online Payment Methods</vt:lpstr>
      <vt:lpstr>     Additional Online Payment Methods</vt:lpstr>
      <vt:lpstr>Payment in Person &amp; By Mail</vt:lpstr>
      <vt:lpstr>Private Scholarships </vt:lpstr>
      <vt:lpstr>Tuition Payment Plan  </vt:lpstr>
      <vt:lpstr>Student Injury and Sickness Insurance Plan (SISIP)</vt:lpstr>
      <vt:lpstr>Tuition Insurance Plan</vt:lpstr>
      <vt:lpstr>Parking</vt:lpstr>
      <vt:lpstr>HOW TO REGISTER A CAR</vt:lpstr>
      <vt:lpstr>TCNJ Student ID Card</vt:lpstr>
      <vt:lpstr>PowerPoint Presentation</vt:lpstr>
      <vt:lpstr>PowerPoint Presentation</vt:lpstr>
      <vt:lpstr>The Office of Student Accounts Green Hall-Room 119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2023-03-28T13:57:10Z</dcterms:created>
  <dcterms:modified xsi:type="dcterms:W3CDTF">2023-07-13T14:27:47Z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